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1524" r:id="rId3"/>
    <p:sldId id="1518" r:id="rId4"/>
    <p:sldId id="1525" r:id="rId5"/>
    <p:sldId id="1522" r:id="rId6"/>
    <p:sldId id="1520" r:id="rId7"/>
    <p:sldId id="1521" r:id="rId8"/>
    <p:sldId id="1523" r:id="rId9"/>
    <p:sldId id="15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D89"/>
    <a:srgbClr val="FCEC20"/>
    <a:srgbClr val="00DBF7"/>
    <a:srgbClr val="A617B5"/>
    <a:srgbClr val="17AFB4"/>
    <a:srgbClr val="1C4458"/>
    <a:srgbClr val="058C9F"/>
    <a:srgbClr val="F9D1EC"/>
    <a:srgbClr val="FFEBF9"/>
    <a:srgbClr val="13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29" autoAdjust="0"/>
  </p:normalViewPr>
  <p:slideViewPr>
    <p:cSldViewPr snapToGrid="0">
      <p:cViewPr varScale="1">
        <p:scale>
          <a:sx n="70" d="100"/>
          <a:sy n="70" d="100"/>
        </p:scale>
        <p:origin x="3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Realisasi</a:t>
            </a:r>
            <a:r>
              <a:rPr lang="en-US" sz="2000" dirty="0"/>
              <a:t> </a:t>
            </a:r>
            <a:r>
              <a:rPr lang="en-US" sz="2000" dirty="0" err="1"/>
              <a:t>Penyerapan</a:t>
            </a:r>
            <a:r>
              <a:rPr lang="en-US" sz="2000" dirty="0"/>
              <a:t> </a:t>
            </a:r>
            <a:r>
              <a:rPr lang="en-US" sz="2000" dirty="0" err="1"/>
              <a:t>Anggaran</a:t>
            </a:r>
            <a:r>
              <a:rPr lang="en-US" sz="2000" dirty="0"/>
              <a:t> (</a:t>
            </a:r>
            <a:r>
              <a:rPr lang="en-US" sz="2000" dirty="0" err="1"/>
              <a:t>Cost</a:t>
            </a:r>
            <a:r>
              <a:rPr lang="en-US" sz="2000" baseline="0" dirty="0" err="1"/>
              <a:t>sheet</a:t>
            </a:r>
            <a:r>
              <a:rPr lang="en-US" sz="2000" baseline="0" dirty="0"/>
              <a:t> + </a:t>
            </a:r>
            <a:r>
              <a:rPr lang="en-US" sz="2000" baseline="0" dirty="0" err="1"/>
              <a:t>Kuitansi</a:t>
            </a:r>
            <a:r>
              <a:rPr lang="en-US" sz="2000" baseline="0" dirty="0"/>
              <a:t>)</a:t>
            </a:r>
          </a:p>
          <a:p>
            <a:pPr>
              <a:defRPr/>
            </a:pPr>
            <a:r>
              <a:rPr lang="en-US" sz="2000" baseline="0" dirty="0"/>
              <a:t>Per 26 </a:t>
            </a:r>
            <a:r>
              <a:rPr lang="en-US" sz="2000" baseline="0" dirty="0" err="1"/>
              <a:t>Februari</a:t>
            </a:r>
            <a:r>
              <a:rPr lang="en-US" sz="2000" baseline="0" dirty="0"/>
              <a:t> 2021</a:t>
            </a:r>
            <a:endParaRPr lang="id-ID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Anggaran</c:v>
                </c:pt>
              </c:strCache>
            </c:strRef>
          </c:tx>
          <c:spPr>
            <a:solidFill>
              <a:srgbClr val="00DBF7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Direktorat 5</c:v>
                </c:pt>
                <c:pt idx="1">
                  <c:v>Direktorat 4</c:v>
                </c:pt>
                <c:pt idx="2">
                  <c:v>Direktorat 3</c:v>
                </c:pt>
                <c:pt idx="3">
                  <c:v>Direktorat 2</c:v>
                </c:pt>
                <c:pt idx="4">
                  <c:v>Direktorat 1</c:v>
                </c:pt>
                <c:pt idx="5">
                  <c:v>PKAU</c:v>
                </c:pt>
                <c:pt idx="6">
                  <c:v>PKAU (Lembur)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456000000</c:v>
                </c:pt>
                <c:pt idx="1">
                  <c:v>820000000</c:v>
                </c:pt>
                <c:pt idx="2">
                  <c:v>766838000</c:v>
                </c:pt>
                <c:pt idx="3">
                  <c:v>451034000</c:v>
                </c:pt>
                <c:pt idx="4">
                  <c:v>533296000</c:v>
                </c:pt>
                <c:pt idx="5">
                  <c:v>1500000000</c:v>
                </c:pt>
                <c:pt idx="6">
                  <c:v>501598000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7-4C10-8FA0-6E95E4687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Realisasi (Costsheet)</c:v>
                </c:pt>
              </c:strCache>
            </c:strRef>
          </c:tx>
          <c:spPr>
            <a:solidFill>
              <a:srgbClr val="FCEC2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Direktorat 5</c:v>
                </c:pt>
                <c:pt idx="1">
                  <c:v>Direktorat 4</c:v>
                </c:pt>
                <c:pt idx="2">
                  <c:v>Direktorat 3</c:v>
                </c:pt>
                <c:pt idx="3">
                  <c:v>Direktorat 2</c:v>
                </c:pt>
                <c:pt idx="4">
                  <c:v>Direktorat 1</c:v>
                </c:pt>
                <c:pt idx="5">
                  <c:v>PKAU</c:v>
                </c:pt>
                <c:pt idx="6">
                  <c:v>PKAU (Lembur)</c:v>
                </c:pt>
              </c:strCache>
            </c:strRef>
          </c:cat>
          <c:val>
            <c:numRef>
              <c:f>Sheet1!$C$2:$C$8</c:f>
              <c:numCache>
                <c:formatCode>_(* #,##0_);_(* \(#,##0\);_(* "-"_);_(@_)</c:formatCode>
                <c:ptCount val="7"/>
                <c:pt idx="0">
                  <c:v>89882800</c:v>
                </c:pt>
                <c:pt idx="1">
                  <c:v>224948200</c:v>
                </c:pt>
                <c:pt idx="2">
                  <c:v>196007700</c:v>
                </c:pt>
                <c:pt idx="3">
                  <c:v>100288100</c:v>
                </c:pt>
                <c:pt idx="4">
                  <c:v>151996300</c:v>
                </c:pt>
                <c:pt idx="5">
                  <c:v>125930200</c:v>
                </c:pt>
                <c:pt idx="6" formatCode="#,##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7-4C10-8FA0-6E95E4687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8"/>
        <c:axId val="990102783"/>
        <c:axId val="990103199"/>
      </c:barChart>
      <c:catAx>
        <c:axId val="9901027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990103199"/>
        <c:crosses val="autoZero"/>
        <c:auto val="1"/>
        <c:lblAlgn val="ctr"/>
        <c:lblOffset val="100"/>
        <c:noMultiLvlLbl val="0"/>
      </c:catAx>
      <c:valAx>
        <c:axId val="990103199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99010278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PROGRES PENYERAPAN MINGGUAN</a:t>
            </a:r>
            <a:endParaRPr lang="id-ID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>
        <c:manualLayout>
          <c:layoutTarget val="inner"/>
          <c:xMode val="edge"/>
          <c:yMode val="edge"/>
          <c:x val="8.8130659448818899E-2"/>
          <c:y val="0.10789461688640398"/>
          <c:w val="0.8993693405511811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19-Feb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PKAU</c:v>
                </c:pt>
                <c:pt idx="1">
                  <c:v>Direktorat 1</c:v>
                </c:pt>
                <c:pt idx="2">
                  <c:v>Direktorat 2</c:v>
                </c:pt>
                <c:pt idx="3">
                  <c:v>Direktorat 3</c:v>
                </c:pt>
                <c:pt idx="4">
                  <c:v>Direktorat 4</c:v>
                </c:pt>
                <c:pt idx="5">
                  <c:v>Direktorat 5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3.8262200000000003E-2</c:v>
                </c:pt>
                <c:pt idx="1">
                  <c:v>0.12230731151180582</c:v>
                </c:pt>
                <c:pt idx="2">
                  <c:v>0.14827795687243089</c:v>
                </c:pt>
                <c:pt idx="3">
                  <c:v>0.10442714106499677</c:v>
                </c:pt>
                <c:pt idx="4">
                  <c:v>0.18237012195121952</c:v>
                </c:pt>
                <c:pt idx="5">
                  <c:v>0.14061842105263159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5-450F-A04B-CA2073305C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26-Feb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PKAU</c:v>
                </c:pt>
                <c:pt idx="1">
                  <c:v>Direktorat 1</c:v>
                </c:pt>
                <c:pt idx="2">
                  <c:v>Direktorat 2</c:v>
                </c:pt>
                <c:pt idx="3">
                  <c:v>Direktorat 3</c:v>
                </c:pt>
                <c:pt idx="4">
                  <c:v>Direktorat 4</c:v>
                </c:pt>
                <c:pt idx="5">
                  <c:v>Direktorat 5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8.3953466666666671E-2</c:v>
                </c:pt>
                <c:pt idx="1">
                  <c:v>0.28501301341093876</c:v>
                </c:pt>
                <c:pt idx="2">
                  <c:v>0.22235153003986396</c:v>
                </c:pt>
                <c:pt idx="3">
                  <c:v>0.25560509520915758</c:v>
                </c:pt>
                <c:pt idx="4">
                  <c:v>0.27432707317073168</c:v>
                </c:pt>
                <c:pt idx="5">
                  <c:v>0.19711140350877193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95-450F-A04B-CA2073305C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02711743"/>
        <c:axId val="1002716735"/>
      </c:barChart>
      <c:catAx>
        <c:axId val="1002711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002716735"/>
        <c:crosses val="autoZero"/>
        <c:auto val="1"/>
        <c:lblAlgn val="ctr"/>
        <c:lblOffset val="100"/>
        <c:noMultiLvlLbl val="0"/>
      </c:catAx>
      <c:valAx>
        <c:axId val="1002716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002711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0.73588</cdr:x>
      <cdr:y>0.5</cdr:y>
    </cdr:from>
    <cdr:to>
      <cdr:x>0.81169</cdr:x>
      <cdr:y>0.66578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875705" y="275794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>
              <a:latin typeface="Arial Rounded MT Bold" panose="020F0704030504030204" pitchFamily="34" charset="0"/>
            </a:rPr>
            <a:t>A: Rp5.028.766.000</a:t>
          </a:r>
        </a:p>
        <a:p xmlns:a="http://schemas.openxmlformats.org/drawingml/2006/main">
          <a:r>
            <a:rPr lang="en-US" sz="2400" dirty="0">
              <a:solidFill>
                <a:srgbClr val="1B7D89"/>
              </a:solidFill>
              <a:latin typeface="Arial Rounded MT Bold" panose="020F0704030504030204" pitchFamily="34" charset="0"/>
            </a:rPr>
            <a:t>R: Rp889.053.300</a:t>
          </a:r>
          <a:endParaRPr lang="id-ID" sz="2400" dirty="0">
            <a:solidFill>
              <a:srgbClr val="1B7D89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71392-C877-492B-9175-4259610EAC51}" type="datetimeFigureOut">
              <a:rPr lang="id-ID" smtClean="0"/>
              <a:t>28/02/2021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DCC0-2DD2-4373-AC1F-7B8804E671D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719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3/6/3/12/1</a:t>
            </a:r>
          </a:p>
          <a:p>
            <a:r>
              <a:rPr lang="en-US" dirty="0"/>
              <a:t>19/14/27/28/0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EDCC0-2DD2-4373-AC1F-7B8804E671D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886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10009BF-56AC-4D72-B4A8-3E02C131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804" t="36473" r="32354" b="38148"/>
          <a:stretch/>
        </p:blipFill>
        <p:spPr>
          <a:xfrm>
            <a:off x="0" y="-12360"/>
            <a:ext cx="12213774" cy="6870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0EB66-2F01-4E0D-A4A3-2A19C036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439D5-D2BA-4315-B24C-6BC587686FFE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F70D6-9058-455C-8446-28B54934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0778-F19A-45C3-8603-67F3DAC7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51E4-E77F-45BE-B674-983B99E4F68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DFD45-7505-4719-AA91-DEC06778E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9452"/>
            <a:ext cx="3100631" cy="307807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63837C-C492-4DB0-A57B-5CC4282933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2252" y="127858"/>
            <a:ext cx="1331780" cy="13235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89D314-6CF3-472F-A1DC-0542EABE5F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6714" y="1341783"/>
            <a:ext cx="1331780" cy="13317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DD7DD8-B0F6-4871-976C-C1D59DF3F4B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0152" y="2607258"/>
            <a:ext cx="1420448" cy="14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15E1D-48FE-49B0-90AB-6E9BF7AD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439D5-D2BA-4315-B24C-6BC587686FFE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610B5-3339-42A6-A019-E03203B4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B0C6-7271-4BB6-9C9D-27F3FA81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51E4-E77F-45BE-B674-983B99E4F68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D7362-770E-481C-8C81-5D8743DADF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9" y="1724421"/>
            <a:ext cx="3100631" cy="307807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9AE7D14-688A-4722-B9DF-548625C08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2021" y="1302827"/>
            <a:ext cx="1331780" cy="132355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E2477F-48F5-4C9D-BB77-3ACD0AF2F3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055" y="2516752"/>
            <a:ext cx="1331780" cy="13317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8B7BCC8-2DB7-45FB-BB07-8A31FEB709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9921" y="3782227"/>
            <a:ext cx="1420448" cy="142044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C7DBBA-5A68-40F9-B22C-0131F63836C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3490914">
            <a:off x="4271891" y="-79921"/>
            <a:ext cx="6325475" cy="78569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32180D-CF16-44AE-ABDC-62F8EB51DC27}"/>
              </a:ext>
            </a:extLst>
          </p:cNvPr>
          <p:cNvSpPr txBox="1"/>
          <p:nvPr userDrawn="1"/>
        </p:nvSpPr>
        <p:spPr>
          <a:xfrm>
            <a:off x="5514652" y="2626386"/>
            <a:ext cx="527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17AFB4"/>
                </a:solidFill>
              </a:rPr>
              <a:t>TERIMA KASIH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48201-419E-4FE4-851F-F4ED60FDBDCF}"/>
              </a:ext>
            </a:extLst>
          </p:cNvPr>
          <p:cNvSpPr txBox="1"/>
          <p:nvPr userDrawn="1"/>
        </p:nvSpPr>
        <p:spPr>
          <a:xfrm>
            <a:off x="4244548" y="3881872"/>
            <a:ext cx="4757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Deputi</a:t>
            </a:r>
            <a:r>
              <a:rPr lang="en-US" b="1" dirty="0"/>
              <a:t> </a:t>
            </a:r>
            <a:r>
              <a:rPr lang="en-US" b="1" dirty="0" err="1"/>
              <a:t>Bidang</a:t>
            </a:r>
            <a:r>
              <a:rPr lang="en-US" b="1" dirty="0"/>
              <a:t> </a:t>
            </a:r>
            <a:r>
              <a:rPr lang="en-US" b="1" dirty="0" err="1"/>
              <a:t>Akuntan</a:t>
            </a:r>
            <a:r>
              <a:rPr lang="en-US" b="1" dirty="0"/>
              <a:t> Negara</a:t>
            </a:r>
          </a:p>
          <a:p>
            <a:r>
              <a:rPr lang="en-US" dirty="0"/>
              <a:t>Gedung BPKP Pusat Jalan </a:t>
            </a:r>
            <a:r>
              <a:rPr lang="en-US" dirty="0" err="1"/>
              <a:t>Pramuka</a:t>
            </a:r>
            <a:r>
              <a:rPr lang="en-US" dirty="0"/>
              <a:t>: 33, Jakarta</a:t>
            </a:r>
          </a:p>
          <a:p>
            <a:r>
              <a:rPr lang="en-US" dirty="0" err="1"/>
              <a:t>Telepon</a:t>
            </a:r>
            <a:r>
              <a:rPr lang="en-US" dirty="0"/>
              <a:t>… Fax….</a:t>
            </a:r>
          </a:p>
        </p:txBody>
      </p:sp>
    </p:spTree>
    <p:extLst>
      <p:ext uri="{BB962C8B-B14F-4D97-AF65-F5344CB8AC3E}">
        <p14:creationId xmlns:p14="http://schemas.microsoft.com/office/powerpoint/2010/main" val="394519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F4C92-5FA3-4A2D-A7E6-5D11787F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439D5-D2BA-4315-B24C-6BC587686FFE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02AE6-9E53-478C-95C5-6BBB891A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DA19-508B-4A09-A2C2-400BC0C9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51E4-E77F-45BE-B674-983B99E4F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theme" Target="../theme/theme1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22000">
              <a:srgbClr val="FDFDFD"/>
            </a:gs>
            <a:gs pos="8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A4FDB-5E6A-4B6A-9BBC-B782F69C6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439D5-D2BA-4315-B24C-6BC587686FFE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6463-0E5E-43E7-973E-40D68C02E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551E4-E77F-45BE-B674-983B99E4F68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BCFF7-82A9-4C34-806C-1F4D6428E0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1" y="307731"/>
            <a:ext cx="1418917" cy="2665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CF774FC-164A-4AB1-86DE-472D4F7C9A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0487" y="5991081"/>
            <a:ext cx="12011025" cy="866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56112-546A-487C-A311-20FBDFE9E60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05" y="0"/>
            <a:ext cx="10470643" cy="24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F4F98-01EB-41E7-B8F5-1F1D2B9AF2DD}"/>
              </a:ext>
            </a:extLst>
          </p:cNvPr>
          <p:cNvSpPr txBox="1"/>
          <p:nvPr/>
        </p:nvSpPr>
        <p:spPr>
          <a:xfrm>
            <a:off x="4589754" y="2475194"/>
            <a:ext cx="553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1B7D89"/>
                </a:solidFill>
                <a:latin typeface="Bahnschrift" panose="020B0502040204020203" pitchFamily="34" charset="0"/>
              </a:rPr>
              <a:t>PENGUMUMAN</a:t>
            </a:r>
          </a:p>
          <a:p>
            <a:r>
              <a:rPr lang="en-US" sz="4800" b="1" dirty="0">
                <a:solidFill>
                  <a:srgbClr val="1B7D89"/>
                </a:solidFill>
                <a:latin typeface="Bahnschrift" panose="020B0502040204020203" pitchFamily="34" charset="0"/>
              </a:rPr>
              <a:t>KETATAUSAHAAN</a:t>
            </a:r>
          </a:p>
          <a:p>
            <a:r>
              <a:rPr lang="en-US" sz="2800" b="1" dirty="0">
                <a:solidFill>
                  <a:srgbClr val="1B7D89"/>
                </a:solidFill>
                <a:latin typeface="Bahnschrift" panose="020B0502040204020203" pitchFamily="34" charset="0"/>
              </a:rPr>
              <a:t>MINGGU I MARET 2021</a:t>
            </a:r>
          </a:p>
          <a:p>
            <a:r>
              <a:rPr lang="en-US" sz="2000" b="1" dirty="0" err="1">
                <a:solidFill>
                  <a:srgbClr val="1B7D89"/>
                </a:solidFill>
                <a:latin typeface="Bahnschrift" panose="020B0502040204020203" pitchFamily="34" charset="0"/>
              </a:rPr>
              <a:t>Senin</a:t>
            </a:r>
            <a:r>
              <a:rPr lang="en-US" sz="2000" b="1" dirty="0">
                <a:solidFill>
                  <a:srgbClr val="1B7D89"/>
                </a:solidFill>
                <a:latin typeface="Bahnschrift" panose="020B0502040204020203" pitchFamily="34" charset="0"/>
              </a:rPr>
              <a:t>, 1 </a:t>
            </a:r>
            <a:r>
              <a:rPr lang="en-US" sz="2000" b="1" dirty="0" err="1">
                <a:solidFill>
                  <a:srgbClr val="1B7D89"/>
                </a:solidFill>
                <a:latin typeface="Bahnschrift" panose="020B0502040204020203" pitchFamily="34" charset="0"/>
              </a:rPr>
              <a:t>Maret</a:t>
            </a:r>
            <a:r>
              <a:rPr lang="en-US" sz="2000" b="1" dirty="0">
                <a:solidFill>
                  <a:srgbClr val="1B7D89"/>
                </a:solidFill>
                <a:latin typeface="Bahnschrift" panose="020B0502040204020203" pitchFamily="34" charset="0"/>
              </a:rPr>
              <a:t> 2021</a:t>
            </a:r>
            <a:endParaRPr lang="en-US" sz="4800" b="1" dirty="0">
              <a:solidFill>
                <a:srgbClr val="1B7D89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5ED07-5FA0-4A2D-8C48-D1880F10AE70}"/>
              </a:ext>
            </a:extLst>
          </p:cNvPr>
          <p:cNvSpPr/>
          <p:nvPr/>
        </p:nvSpPr>
        <p:spPr>
          <a:xfrm>
            <a:off x="4589754" y="4783518"/>
            <a:ext cx="5539666" cy="4571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rotokol kesehatan covid 19 5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6" b="6685"/>
          <a:stretch/>
        </p:blipFill>
        <p:spPr bwMode="auto">
          <a:xfrm>
            <a:off x="2515278" y="968018"/>
            <a:ext cx="6846436" cy="55742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B696"/>
              </a:clrFrom>
              <a:clrTo>
                <a:srgbClr val="D9B69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3"/>
            <a:ext cx="5722188" cy="5722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8126" y="5501348"/>
            <a:ext cx="2856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</a:rPr>
              <a:t>IMAN GUNAWAN</a:t>
            </a:r>
          </a:p>
          <a:p>
            <a:r>
              <a:rPr lang="en-US" sz="2000" b="1" dirty="0">
                <a:latin typeface="Bradley Hand ITC" panose="03070402050302030203" pitchFamily="66" charset="0"/>
              </a:rPr>
              <a:t>1 </a:t>
            </a:r>
            <a:r>
              <a:rPr lang="en-US" sz="2000" b="1" dirty="0" err="1">
                <a:latin typeface="Bradley Hand ITC" panose="03070402050302030203" pitchFamily="66" charset="0"/>
              </a:rPr>
              <a:t>Maret</a:t>
            </a:r>
            <a:r>
              <a:rPr lang="en-US" sz="2000" b="1" dirty="0">
                <a:latin typeface="Bradley Hand ITC" panose="03070402050302030203" pitchFamily="66" charset="0"/>
              </a:rPr>
              <a:t> 2021</a:t>
            </a:r>
          </a:p>
          <a:p>
            <a:r>
              <a:rPr lang="en-US" sz="2000" b="1" dirty="0">
                <a:latin typeface="Bradley Hand ITC" panose="03070402050302030203" pitchFamily="66" charset="0"/>
              </a:rPr>
              <a:t>(56 </a:t>
            </a:r>
            <a:r>
              <a:rPr lang="en-US" sz="2000" b="1" dirty="0" err="1">
                <a:latin typeface="Bradley Hand ITC" panose="03070402050302030203" pitchFamily="66" charset="0"/>
              </a:rPr>
              <a:t>Tahun</a:t>
            </a:r>
            <a:r>
              <a:rPr lang="en-US" sz="2000" b="1" dirty="0">
                <a:latin typeface="Bradley Hand ITC" panose="03070402050302030203" pitchFamily="66" charset="0"/>
              </a:rPr>
              <a:t>)</a:t>
            </a:r>
            <a:endParaRPr lang="id-ID" sz="2000" b="1" dirty="0"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D9B696"/>
              </a:clrFrom>
              <a:clrTo>
                <a:srgbClr val="D9B69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76" y="286993"/>
            <a:ext cx="5722188" cy="5722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5556" y="5501349"/>
            <a:ext cx="2856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adley Hand ITC" panose="03070402050302030203" pitchFamily="66" charset="0"/>
              </a:rPr>
              <a:t>IRMA ADAWIYAH</a:t>
            </a:r>
            <a:endParaRPr lang="en-US" sz="2000" b="1" dirty="0">
              <a:latin typeface="Bradley Hand ITC" panose="03070402050302030203" pitchFamily="66" charset="0"/>
            </a:endParaRPr>
          </a:p>
          <a:p>
            <a:r>
              <a:rPr lang="en-US" sz="2000" b="1" dirty="0">
                <a:latin typeface="Bradley Hand ITC" panose="03070402050302030203" pitchFamily="66" charset="0"/>
              </a:rPr>
              <a:t>2 </a:t>
            </a:r>
            <a:r>
              <a:rPr lang="en-US" sz="2000" b="1" dirty="0" err="1">
                <a:latin typeface="Bradley Hand ITC" panose="03070402050302030203" pitchFamily="66" charset="0"/>
              </a:rPr>
              <a:t>Maret</a:t>
            </a:r>
            <a:r>
              <a:rPr lang="en-US" sz="2000" b="1" dirty="0">
                <a:latin typeface="Bradley Hand ITC" panose="03070402050302030203" pitchFamily="66" charset="0"/>
              </a:rPr>
              <a:t> 2021</a:t>
            </a:r>
          </a:p>
          <a:p>
            <a:r>
              <a:rPr lang="en-US" sz="2000" b="1" dirty="0">
                <a:latin typeface="Bradley Hand ITC" panose="03070402050302030203" pitchFamily="66" charset="0"/>
              </a:rPr>
              <a:t>(47 </a:t>
            </a:r>
            <a:r>
              <a:rPr lang="en-US" sz="2000" b="1" dirty="0" err="1">
                <a:latin typeface="Bradley Hand ITC" panose="03070402050302030203" pitchFamily="66" charset="0"/>
              </a:rPr>
              <a:t>Tahun</a:t>
            </a:r>
            <a:r>
              <a:rPr lang="en-US" sz="2000" b="1" dirty="0">
                <a:latin typeface="Bradley Hand ITC" panose="03070402050302030203" pitchFamily="66" charset="0"/>
              </a:rPr>
              <a:t>)</a:t>
            </a:r>
            <a:endParaRPr lang="id-ID" sz="2000" b="1" dirty="0">
              <a:latin typeface="Bradley Hand ITC" panose="03070402050302030203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33" y="917738"/>
            <a:ext cx="2316424" cy="2880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9114" y="1136466"/>
            <a:ext cx="1992086" cy="2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8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hanks for your ded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8" y="2354220"/>
            <a:ext cx="5322587" cy="38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33524" y="4631265"/>
            <a:ext cx="331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latin typeface="Arial Rounded MT Bold" panose="020F0704030504030204" pitchFamily="34" charset="0"/>
              </a:rPr>
              <a:t>Tri Mareta Pintarestu</a:t>
            </a:r>
          </a:p>
          <a:p>
            <a:r>
              <a:rPr lang="da-DK" sz="2400" dirty="0">
                <a:latin typeface="Arial Rounded MT Bold" panose="020F0704030504030204" pitchFamily="34" charset="0"/>
              </a:rPr>
              <a:t>Auditor Muda</a:t>
            </a:r>
            <a:endParaRPr lang="id-ID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4075" y="1938720"/>
            <a:ext cx="2794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latin typeface="Arial Rounded MT Bold" panose="020F0704030504030204" pitchFamily="34" charset="0"/>
              </a:rPr>
              <a:t>Delphina Siahaan</a:t>
            </a:r>
          </a:p>
          <a:p>
            <a:r>
              <a:rPr lang="da-DK" sz="2400" dirty="0">
                <a:latin typeface="Arial Rounded MT Bold" panose="020F0704030504030204" pitchFamily="34" charset="0"/>
              </a:rPr>
              <a:t>Auditor Madya</a:t>
            </a:r>
            <a:endParaRPr lang="id-ID" sz="24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4680" y="853912"/>
            <a:ext cx="53237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latin typeface="Arial Rounded MT Bold" panose="020F0704030504030204" pitchFamily="34" charset="0"/>
              </a:rPr>
              <a:t>PEGAWAI PURNABHAKTI</a:t>
            </a:r>
          </a:p>
          <a:p>
            <a:r>
              <a:rPr lang="da-DK" sz="3200" dirty="0">
                <a:latin typeface="Arial Rounded MT Bold" panose="020F0704030504030204" pitchFamily="34" charset="0"/>
              </a:rPr>
              <a:t>PER 1 APRIL 2021</a:t>
            </a:r>
            <a:endParaRPr lang="id-ID" sz="32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71" y="3930251"/>
            <a:ext cx="2305959" cy="2220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67" y="1088293"/>
            <a:ext cx="2197463" cy="2531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241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0019" y="1681316"/>
            <a:ext cx="4123616" cy="4824157"/>
            <a:chOff x="390019" y="799998"/>
            <a:chExt cx="4123616" cy="570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0019" y="799998"/>
              <a:ext cx="4123616" cy="57054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2885" y="1155830"/>
              <a:ext cx="20719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Arial Rounded MT Bold" panose="020F0704030504030204" pitchFamily="34" charset="0"/>
                </a:rPr>
                <a:t>Diklat</a:t>
              </a:r>
              <a:r>
                <a:rPr lang="en-US" sz="2000" dirty="0">
                  <a:latin typeface="Arial Rounded MT Bold" panose="020F0704030504030204" pitchFamily="34" charset="0"/>
                </a:rPr>
                <a:t> </a:t>
              </a:r>
              <a:r>
                <a:rPr lang="en-US" sz="2000" dirty="0" err="1">
                  <a:latin typeface="Arial Rounded MT Bold" panose="020F0704030504030204" pitchFamily="34" charset="0"/>
                </a:rPr>
                <a:t>Penilaian</a:t>
              </a:r>
              <a:r>
                <a:rPr lang="en-US" sz="2000" dirty="0">
                  <a:latin typeface="Arial Rounded MT Bold" panose="020F0704030504030204" pitchFamily="34" charset="0"/>
                </a:rPr>
                <a:t> </a:t>
              </a:r>
              <a:r>
                <a:rPr lang="en-US" sz="2000" dirty="0" err="1">
                  <a:latin typeface="Arial Rounded MT Bold" panose="020F0704030504030204" pitchFamily="34" charset="0"/>
                </a:rPr>
                <a:t>Maturitas</a:t>
              </a:r>
              <a:r>
                <a:rPr lang="en-US" sz="2000" dirty="0">
                  <a:latin typeface="Arial Rounded MT Bold" panose="020F0704030504030204" pitchFamily="34" charset="0"/>
                </a:rPr>
                <a:t> SPIP</a:t>
              </a:r>
              <a:endParaRPr lang="id-ID" sz="20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66035" y="1982183"/>
            <a:ext cx="666344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Batch 2 : 1 – 5 </a:t>
            </a:r>
            <a:r>
              <a:rPr lang="en-US" sz="2400" b="1" dirty="0" err="1"/>
              <a:t>Maret</a:t>
            </a:r>
            <a:r>
              <a:rPr lang="en-US" sz="2400" b="1" dirty="0"/>
              <a:t> 2021 </a:t>
            </a:r>
          </a:p>
          <a:p>
            <a:r>
              <a:rPr lang="en-US" dirty="0" err="1"/>
              <a:t>Peserta</a:t>
            </a:r>
            <a:r>
              <a:rPr lang="en-US" dirty="0"/>
              <a:t> :</a:t>
            </a:r>
          </a:p>
          <a:p>
            <a:r>
              <a:rPr lang="en-US" dirty="0"/>
              <a:t> - </a:t>
            </a:r>
            <a:r>
              <a:rPr lang="en-US" dirty="0" err="1"/>
              <a:t>Azmaini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1</a:t>
            </a:r>
          </a:p>
          <a:p>
            <a:r>
              <a:rPr lang="en-US" dirty="0"/>
              <a:t> - </a:t>
            </a:r>
            <a:r>
              <a:rPr lang="en-US" dirty="0" err="1"/>
              <a:t>Rainhard</a:t>
            </a:r>
            <a:r>
              <a:rPr lang="en-US" dirty="0"/>
              <a:t> Fernando – </a:t>
            </a:r>
            <a:r>
              <a:rPr lang="en-US" dirty="0" err="1"/>
              <a:t>Dit</a:t>
            </a:r>
            <a:r>
              <a:rPr lang="en-US" dirty="0"/>
              <a:t> 1</a:t>
            </a:r>
          </a:p>
          <a:p>
            <a:r>
              <a:rPr lang="en-US" dirty="0"/>
              <a:t> - </a:t>
            </a:r>
            <a:r>
              <a:rPr lang="en-US" dirty="0" err="1"/>
              <a:t>Dwi</a:t>
            </a:r>
            <a:r>
              <a:rPr lang="en-US" dirty="0"/>
              <a:t> Any </a:t>
            </a:r>
            <a:r>
              <a:rPr lang="en-US" dirty="0" err="1"/>
              <a:t>Hariyati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3</a:t>
            </a:r>
          </a:p>
          <a:p>
            <a:r>
              <a:rPr lang="en-US" dirty="0"/>
              <a:t> - Mohamad </a:t>
            </a:r>
            <a:r>
              <a:rPr lang="en-US" dirty="0" err="1"/>
              <a:t>Arief</a:t>
            </a:r>
            <a:r>
              <a:rPr lang="en-US" dirty="0"/>
              <a:t> Rahman </a:t>
            </a:r>
            <a:r>
              <a:rPr lang="en-US" dirty="0" err="1"/>
              <a:t>Haan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3</a:t>
            </a:r>
          </a:p>
          <a:p>
            <a:r>
              <a:rPr lang="en-US" dirty="0"/>
              <a:t> - </a:t>
            </a:r>
            <a:r>
              <a:rPr lang="en-US" dirty="0" err="1"/>
              <a:t>Puspita</a:t>
            </a:r>
            <a:r>
              <a:rPr lang="en-US" dirty="0"/>
              <a:t> </a:t>
            </a:r>
            <a:r>
              <a:rPr lang="en-US" dirty="0" err="1"/>
              <a:t>Anggasari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4</a:t>
            </a:r>
          </a:p>
          <a:p>
            <a:r>
              <a:rPr lang="en-US" dirty="0"/>
              <a:t> - </a:t>
            </a:r>
            <a:r>
              <a:rPr lang="en-US" dirty="0" err="1"/>
              <a:t>Diyah</a:t>
            </a:r>
            <a:r>
              <a:rPr lang="en-US" dirty="0"/>
              <a:t> </a:t>
            </a:r>
            <a:r>
              <a:rPr lang="en-US" dirty="0" err="1"/>
              <a:t>Wulandari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4</a:t>
            </a:r>
          </a:p>
          <a:p>
            <a:r>
              <a:rPr lang="en-US" dirty="0"/>
              <a:t> - Anton </a:t>
            </a:r>
            <a:r>
              <a:rPr lang="en-US" dirty="0" err="1"/>
              <a:t>Wijaya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4</a:t>
            </a:r>
          </a:p>
          <a:p>
            <a:r>
              <a:rPr lang="en-US" dirty="0"/>
              <a:t> - </a:t>
            </a:r>
            <a:r>
              <a:rPr lang="en-US" dirty="0" err="1"/>
              <a:t>Achmad</a:t>
            </a:r>
            <a:r>
              <a:rPr lang="en-US" dirty="0"/>
              <a:t> </a:t>
            </a:r>
            <a:r>
              <a:rPr lang="en-US" dirty="0" err="1"/>
              <a:t>Zimawan</a:t>
            </a:r>
            <a:r>
              <a:rPr lang="en-US" dirty="0"/>
              <a:t> – </a:t>
            </a:r>
            <a:r>
              <a:rPr lang="en-US" dirty="0" err="1"/>
              <a:t>Dit</a:t>
            </a:r>
            <a:r>
              <a:rPr lang="en-US" dirty="0"/>
              <a:t> 4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17906" y="806274"/>
            <a:ext cx="8163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INFORMASI PENGEMBANGAN PROFESI</a:t>
            </a:r>
            <a:endParaRPr lang="id-ID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5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33883200"/>
              </p:ext>
            </p:extLst>
          </p:nvPr>
        </p:nvGraphicFramePr>
        <p:xfrm>
          <a:off x="130643" y="599769"/>
          <a:ext cx="12061357" cy="5801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736472" y="5097323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17,68%</a:t>
            </a:r>
            <a:endParaRPr lang="id-ID" sz="28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8534" y="4288972"/>
            <a:ext cx="3086987" cy="18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83384402"/>
              </p:ext>
            </p:extLst>
          </p:nvPr>
        </p:nvGraphicFramePr>
        <p:xfrm>
          <a:off x="1130710" y="599768"/>
          <a:ext cx="10503571" cy="625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34464" y="6494729"/>
            <a:ext cx="3736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rgbClr val="FF0000"/>
                </a:solidFill>
              </a:rPr>
              <a:t>*PKAU turun karena realisasi lebih kecil dari costsheet</a:t>
            </a:r>
            <a:endParaRPr lang="id-ID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4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0006" y="3068841"/>
            <a:ext cx="2966390" cy="1804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8846" y="1361093"/>
            <a:ext cx="3066402" cy="1785234"/>
          </a:xfrm>
          <a:prstGeom prst="rect">
            <a:avLst/>
          </a:prstGeom>
        </p:spPr>
      </p:pic>
      <p:pic>
        <p:nvPicPr>
          <p:cNvPr id="1028" name="Picture 4" descr="Image result for SPT log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2" y="3446904"/>
            <a:ext cx="4111626" cy="171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2282" y="5225723"/>
            <a:ext cx="4610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1B7D89"/>
                </a:solidFill>
                <a:latin typeface="Berlin Sans FB Demi" panose="020E0802020502020306" pitchFamily="34" charset="0"/>
              </a:rPr>
              <a:t>PPK 2020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3809" y="1252738"/>
            <a:ext cx="10016891" cy="2535137"/>
            <a:chOff x="518164" y="988779"/>
            <a:chExt cx="10675214" cy="2701750"/>
          </a:xfrm>
        </p:grpSpPr>
        <p:pic>
          <p:nvPicPr>
            <p:cNvPr id="1026" name="Picture 2" descr="Image result for elhkpn logo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9FAFC"/>
                </a:clrFrom>
                <a:clrTo>
                  <a:srgbClr val="F9FA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4" y="988779"/>
              <a:ext cx="4502916" cy="270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6102047" y="1258092"/>
              <a:ext cx="5091331" cy="1116941"/>
              <a:chOff x="5401656" y="702131"/>
              <a:chExt cx="5091331" cy="111694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401656" y="928490"/>
                <a:ext cx="1349942" cy="492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100,00%</a:t>
                </a:r>
                <a:endParaRPr lang="id-ID" sz="2400" b="1" dirty="0"/>
              </a:p>
            </p:txBody>
          </p:sp>
          <p:sp>
            <p:nvSpPr>
              <p:cNvPr id="8" name="Line Callout 1 7"/>
              <p:cNvSpPr/>
              <p:nvPr/>
            </p:nvSpPr>
            <p:spPr>
              <a:xfrm>
                <a:off x="8051344" y="702131"/>
                <a:ext cx="2441643" cy="1116941"/>
              </a:xfrm>
              <a:prstGeom prst="borderCallout1">
                <a:avLst>
                  <a:gd name="adj1" fmla="val 50032"/>
                  <a:gd name="adj2" fmla="val 1229"/>
                  <a:gd name="adj3" fmla="val 79405"/>
                  <a:gd name="adj4" fmla="val -3833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/>
                  <a:t>Terima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kasih</a:t>
                </a:r>
                <a:endParaRPr lang="id-ID" sz="28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892282" y="680976"/>
            <a:ext cx="10373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1C4458"/>
                </a:solidFill>
                <a:latin typeface="Arial Rounded MT Bold" panose="020F0704030504030204" pitchFamily="34" charset="0"/>
              </a:rPr>
              <a:t>INFORMASI LAINNYA</a:t>
            </a:r>
            <a:endParaRPr lang="en-US" sz="4000" dirty="0">
              <a:solidFill>
                <a:srgbClr val="1C4458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17600" y="34154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64,02%</a:t>
            </a:r>
            <a:endParaRPr lang="id-ID" sz="2400" b="1" dirty="0"/>
          </a:p>
        </p:txBody>
      </p:sp>
      <p:sp>
        <p:nvSpPr>
          <p:cNvPr id="16" name="Line Callout 1 15"/>
          <p:cNvSpPr/>
          <p:nvPr/>
        </p:nvSpPr>
        <p:spPr>
          <a:xfrm>
            <a:off x="8439628" y="3446904"/>
            <a:ext cx="2291071" cy="1048061"/>
          </a:xfrm>
          <a:prstGeom prst="borderCallout1">
            <a:avLst>
              <a:gd name="adj1" fmla="val 50032"/>
              <a:gd name="adj2" fmla="val 1229"/>
              <a:gd name="adj3" fmla="val 22787"/>
              <a:gd name="adj4" fmla="val -8249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 28 Feb 21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Pukul</a:t>
            </a:r>
            <a:r>
              <a:rPr lang="en-US" dirty="0">
                <a:solidFill>
                  <a:schemeClr val="tx1"/>
                </a:solidFill>
              </a:rPr>
              <a:t> 19.30 WIB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105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– 59 </a:t>
            </a:r>
            <a:r>
              <a:rPr lang="en-US" dirty="0" err="1">
                <a:solidFill>
                  <a:schemeClr val="tx1"/>
                </a:solidFill>
              </a:rPr>
              <a:t>Belum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3851" y="5225723"/>
            <a:ext cx="4871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1B7D89"/>
                </a:solidFill>
                <a:latin typeface="Berlin Sans FB Demi" panose="020E0802020502020306" pitchFamily="34" charset="0"/>
              </a:rPr>
              <a:t>SKP 2021</a:t>
            </a:r>
            <a:endParaRPr lang="id-ID" sz="6600" dirty="0">
              <a:solidFill>
                <a:srgbClr val="1B7D89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2A368-0B29-466A-8B98-02327596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9" y="1724421"/>
            <a:ext cx="3100631" cy="307807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F43DB27-74AB-4C6E-AD99-14F93B4A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2021" y="1302827"/>
            <a:ext cx="1331780" cy="13235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17702A-5B59-41FC-A5C0-EED73EC63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055" y="2516752"/>
            <a:ext cx="1331780" cy="13317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3C32F74-38A8-4199-951B-561F680F0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9921" y="3782227"/>
            <a:ext cx="1420448" cy="142044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39D56C9-2A62-41AD-B142-A16320A8E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3490914">
            <a:off x="4271891" y="-79923"/>
            <a:ext cx="6325475" cy="7856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6D717-8704-431C-9C3F-688E8FA90EBD}"/>
              </a:ext>
            </a:extLst>
          </p:cNvPr>
          <p:cNvSpPr txBox="1"/>
          <p:nvPr/>
        </p:nvSpPr>
        <p:spPr>
          <a:xfrm>
            <a:off x="4244548" y="4056970"/>
            <a:ext cx="475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Deputi</a:t>
            </a:r>
            <a:r>
              <a:rPr lang="en-US" b="1" dirty="0"/>
              <a:t> </a:t>
            </a:r>
            <a:r>
              <a:rPr lang="en-US" b="1" dirty="0" err="1"/>
              <a:t>Bidang</a:t>
            </a:r>
            <a:r>
              <a:rPr lang="en-US" b="1" dirty="0"/>
              <a:t> </a:t>
            </a:r>
            <a:r>
              <a:rPr lang="en-US" b="1" dirty="0" err="1"/>
              <a:t>Akuntan</a:t>
            </a:r>
            <a:r>
              <a:rPr lang="en-US" b="1" dirty="0"/>
              <a:t> Negara</a:t>
            </a:r>
          </a:p>
          <a:p>
            <a:r>
              <a:rPr lang="en-US" dirty="0"/>
              <a:t>Gedung BPKP Pusat Jalan </a:t>
            </a:r>
            <a:r>
              <a:rPr lang="en-US" dirty="0" err="1"/>
              <a:t>Pramuka</a:t>
            </a:r>
            <a:r>
              <a:rPr lang="en-US" dirty="0"/>
              <a:t>: 33, Jakarta</a:t>
            </a:r>
          </a:p>
        </p:txBody>
      </p:sp>
    </p:spTree>
    <p:extLst>
      <p:ext uri="{BB962C8B-B14F-4D97-AF65-F5344CB8AC3E}">
        <p14:creationId xmlns:p14="http://schemas.microsoft.com/office/powerpoint/2010/main" val="13219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191</Words>
  <Application>Microsoft Office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Bahnschrift</vt:lpstr>
      <vt:lpstr>Berlin Sans FB Demi</vt:lpstr>
      <vt:lpstr>Bradley Hand ITC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 Ut</dc:creator>
  <cp:lastModifiedBy>dimas pradana</cp:lastModifiedBy>
  <cp:revision>97</cp:revision>
  <dcterms:created xsi:type="dcterms:W3CDTF">2021-01-14T07:18:00Z</dcterms:created>
  <dcterms:modified xsi:type="dcterms:W3CDTF">2021-02-28T13:03:06Z</dcterms:modified>
</cp:coreProperties>
</file>